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9"/>
  </p:handoutMasterIdLst>
  <p:sldIdLst>
    <p:sldId id="256" r:id="rId2"/>
    <p:sldId id="260" r:id="rId3"/>
    <p:sldId id="259" r:id="rId4"/>
    <p:sldId id="257" r:id="rId5"/>
    <p:sldId id="258" r:id="rId6"/>
    <p:sldId id="262" r:id="rId7"/>
    <p:sldId id="261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8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110655C-CFCF-4C40-B361-6C56933D390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619326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61ECB3-B9E4-4C44-9E7C-0210AA97235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004719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5B9BA2-2DCE-4766-BC05-9D3BABAC06C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745659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2BCD1C-6827-4D6F-AB28-5FC2C78700F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85641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6DC9AD8-8567-4A53-A9DD-D5351099B8C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036670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92D1D0-5056-40B2-A526-9D3FA341332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00891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14D883-85F9-413D-8661-F3B5B277823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167344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814451-CBE7-48AA-B8EB-A73F58032FF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4648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C3261D-6357-4DC9-B29B-FCFBCD8ACDD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103644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B55C69-ED31-4E92-9717-728F4EC6445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62706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B8D57B-9A47-4C67-88F9-E5A8CD07E1D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056421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F8C43A-4E13-4793-9CB5-12CD163F3E2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1399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53D669-DB05-46B5-A340-C8BCBA4A36C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817209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3ECF4B0-85FD-42CA-A238-913C6555BC6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152400" y="228600"/>
            <a:ext cx="8991600" cy="1143000"/>
          </a:xfrm>
        </p:spPr>
        <p:txBody>
          <a:bodyPr/>
          <a:lstStyle/>
          <a:p>
            <a:pPr algn="l"/>
            <a:r>
              <a:rPr lang="en-US" altLang="en-US" sz="3600" dirty="0">
                <a:solidFill>
                  <a:schemeClr val="folHlink"/>
                </a:solidFill>
              </a:rPr>
              <a:t>Me </a:t>
            </a:r>
            <a:r>
              <a:rPr lang="en-US" altLang="en-US" sz="3600" dirty="0" err="1">
                <a:solidFill>
                  <a:schemeClr val="folHlink"/>
                </a:solidFill>
              </a:rPr>
              <a:t>llamo</a:t>
            </a:r>
            <a:r>
              <a:rPr lang="en-US" altLang="en-US" sz="3600" dirty="0">
                <a:solidFill>
                  <a:schemeClr val="folHlink"/>
                </a:solidFill>
              </a:rPr>
              <a:t>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____________         </a:t>
            </a:r>
            <a:r>
              <a:rPr lang="en-US" altLang="en-US" sz="3600" dirty="0" err="1">
                <a:solidFill>
                  <a:schemeClr val="folHlink"/>
                </a:solidFill>
              </a:rPr>
              <a:t>Clase</a:t>
            </a:r>
            <a:r>
              <a:rPr lang="en-US" altLang="en-US" sz="3600">
                <a:solidFill>
                  <a:schemeClr val="folHlink"/>
                </a:solidFill>
              </a:rPr>
              <a:t> </a:t>
            </a:r>
            <a:r>
              <a:rPr lang="en-US" altLang="en-US" sz="3600" smtClean="0">
                <a:solidFill>
                  <a:schemeClr val="folHlink"/>
                </a:solidFill>
              </a:rPr>
              <a:t>702</a:t>
            </a:r>
            <a:r>
              <a:rPr lang="en-US" altLang="en-US" sz="3600" dirty="0" smtClean="0">
                <a:solidFill>
                  <a:schemeClr val="folHlink"/>
                </a:solidFill>
              </a:rPr>
              <a:t/>
            </a:r>
            <a:br>
              <a:rPr lang="en-US" altLang="en-US" sz="3600" dirty="0" smtClean="0">
                <a:solidFill>
                  <a:schemeClr val="folHlink"/>
                </a:solidFill>
              </a:rPr>
            </a:br>
            <a:r>
              <a:rPr lang="en-US" altLang="en-US" sz="3600" dirty="0" smtClean="0">
                <a:solidFill>
                  <a:schemeClr val="folHlink"/>
                </a:solidFill>
              </a:rPr>
              <a:t>La </a:t>
            </a:r>
            <a:r>
              <a:rPr lang="en-US" altLang="en-US" sz="3600" dirty="0" err="1">
                <a:solidFill>
                  <a:schemeClr val="folHlink"/>
                </a:solidFill>
              </a:rPr>
              <a:t>fecha</a:t>
            </a:r>
            <a:r>
              <a:rPr lang="en-US" altLang="en-US" sz="3600" dirty="0">
                <a:solidFill>
                  <a:schemeClr val="folHlink"/>
                </a:solidFill>
              </a:rPr>
              <a:t> </a:t>
            </a:r>
            <a:r>
              <a:rPr lang="en-US" altLang="en-US" sz="3600" dirty="0" err="1">
                <a:solidFill>
                  <a:schemeClr val="folHlink"/>
                </a:solidFill>
              </a:rPr>
              <a:t>es</a:t>
            </a:r>
            <a:r>
              <a:rPr lang="en-US" altLang="en-US" sz="3600" dirty="0">
                <a:solidFill>
                  <a:schemeClr val="folHlink"/>
                </a:solidFill>
              </a:rPr>
              <a:t> el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30 </a:t>
            </a:r>
            <a:r>
              <a:rPr lang="en-US" altLang="en-US" sz="3600" dirty="0">
                <a:solidFill>
                  <a:schemeClr val="folHlink"/>
                </a:solidFill>
              </a:rPr>
              <a:t>de </a:t>
            </a:r>
            <a:r>
              <a:rPr lang="en-US" altLang="en-US" sz="3600" dirty="0" err="1" smtClean="0">
                <a:solidFill>
                  <a:schemeClr val="folHlink"/>
                </a:solidFill>
              </a:rPr>
              <a:t>septiembre</a:t>
            </a:r>
            <a:r>
              <a:rPr lang="en-US" altLang="en-US" sz="3600" dirty="0" smtClean="0">
                <a:solidFill>
                  <a:schemeClr val="folHlink"/>
                </a:solidFill>
              </a:rPr>
              <a:t> </a:t>
            </a:r>
            <a:r>
              <a:rPr lang="en-US" altLang="en-US" sz="3600" dirty="0">
                <a:solidFill>
                  <a:schemeClr val="folHlink"/>
                </a:solidFill>
              </a:rPr>
              <a:t>del 2013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0" y="1570038"/>
            <a:ext cx="9144000" cy="4678362"/>
          </a:xfrm>
        </p:spPr>
        <p:txBody>
          <a:bodyPr/>
          <a:lstStyle/>
          <a:p>
            <a:pPr>
              <a:buFontTx/>
              <a:buNone/>
            </a:pPr>
            <a:r>
              <a:rPr lang="es-ES_tradnl" altLang="en-US" sz="2800" dirty="0">
                <a:solidFill>
                  <a:srgbClr val="FF0000"/>
                </a:solidFill>
              </a:rPr>
              <a:t>Propósito # </a:t>
            </a:r>
            <a:r>
              <a:rPr lang="es-ES_tradnl" altLang="en-US" sz="2800" dirty="0" smtClean="0">
                <a:solidFill>
                  <a:srgbClr val="FF0000"/>
                </a:solidFill>
              </a:rPr>
              <a:t>5: </a:t>
            </a:r>
            <a:r>
              <a:rPr lang="es-ES_tradnl" altLang="en-US" sz="2800" dirty="0" smtClean="0"/>
              <a:t>¿Cómo repasamos para la Prueba # 1?</a:t>
            </a:r>
            <a:endParaRPr lang="es-ES_tradnl" altLang="en-US" sz="2800" dirty="0"/>
          </a:p>
          <a:p>
            <a:pPr>
              <a:buFontTx/>
              <a:buNone/>
            </a:pPr>
            <a:r>
              <a:rPr lang="es-ES_tradnl" altLang="en-US" sz="2800" dirty="0">
                <a:solidFill>
                  <a:srgbClr val="FF0000"/>
                </a:solidFill>
              </a:rPr>
              <a:t>Actividad Inicial:</a:t>
            </a:r>
          </a:p>
          <a:p>
            <a:pPr>
              <a:buFontTx/>
              <a:buNone/>
            </a:pPr>
            <a:r>
              <a:rPr lang="es-ES_tradnl" altLang="en-US" sz="2800" dirty="0" smtClean="0"/>
              <a:t>Copia y completa: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altLang="en-US" sz="2800" dirty="0" smtClean="0"/>
              <a:t>El muchacho es _______. No es alto.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altLang="en-US" sz="2800" dirty="0" smtClean="0"/>
              <a:t>Ella no es muy seria. Es bastante _______.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altLang="en-US" sz="2800" dirty="0" smtClean="0"/>
              <a:t>Carlos es un _______ muy bueno en matemáticas.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altLang="en-US" sz="2800" dirty="0" smtClean="0"/>
              <a:t>Rosita es una ______ muy buena y sincera.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altLang="en-US" sz="2800" dirty="0" smtClean="0"/>
              <a:t>El ________ de español es colombiano, interesante y simpático.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altLang="en-US" sz="2800" dirty="0" smtClean="0"/>
              <a:t>La clase es pequeña. No es _________.</a:t>
            </a:r>
            <a:endParaRPr lang="es-ES_tradnl" altLang="en-US" sz="2800" dirty="0"/>
          </a:p>
          <a:p>
            <a:pPr>
              <a:buFontTx/>
              <a:buNone/>
            </a:pPr>
            <a:endParaRPr lang="es-ES_tradnl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39825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5715000"/>
          </a:xfrm>
        </p:spPr>
        <p:txBody>
          <a:bodyPr/>
          <a:lstStyle/>
          <a:p>
            <a:pPr marL="0" indent="0">
              <a:buNone/>
            </a:pPr>
            <a:r>
              <a:rPr lang="es-ES_tradnl" dirty="0" smtClean="0">
                <a:solidFill>
                  <a:srgbClr val="008000"/>
                </a:solidFill>
              </a:rPr>
              <a:t>A. </a:t>
            </a:r>
            <a:r>
              <a:rPr lang="es-ES_tradnl" dirty="0" smtClean="0"/>
              <a:t>Copia y completa.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¿Quién es?</a:t>
            </a:r>
          </a:p>
          <a:p>
            <a:pPr marL="514350" indent="-514350">
              <a:buFont typeface="+mj-lt"/>
              <a:buAutoNum type="arabicPeriod"/>
            </a:pPr>
            <a:endParaRPr lang="es-ES_tradnl" dirty="0"/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¿Cómo es él?</a:t>
            </a:r>
          </a:p>
          <a:p>
            <a:pPr marL="514350" indent="-514350">
              <a:buFont typeface="+mj-lt"/>
              <a:buAutoNum type="arabicPeriod"/>
            </a:pPr>
            <a:endParaRPr lang="es-ES_tradnl" dirty="0"/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¿De donde es?</a:t>
            </a:r>
          </a:p>
          <a:p>
            <a:pPr marL="514350" indent="-514350">
              <a:buFont typeface="+mj-lt"/>
              <a:buAutoNum type="arabicPeriod"/>
            </a:pPr>
            <a:endParaRPr lang="es-ES_tradnl" dirty="0"/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¿Quiénes son?</a:t>
            </a:r>
            <a:endParaRPr lang="es-ES_tradnl" dirty="0"/>
          </a:p>
        </p:txBody>
      </p:sp>
      <p:sp>
        <p:nvSpPr>
          <p:cNvPr id="4" name="TextBox 3"/>
          <p:cNvSpPr txBox="1"/>
          <p:nvPr/>
        </p:nvSpPr>
        <p:spPr>
          <a:xfrm>
            <a:off x="947155" y="2133600"/>
            <a:ext cx="79519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a. Carlos		b. la </a:t>
            </a:r>
            <a:r>
              <a:rPr lang="en-US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clase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  c. </a:t>
            </a:r>
            <a:r>
              <a:rPr lang="en-US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grande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60014" y="3377625"/>
            <a:ext cx="77219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a. mexicano	   b. José	     c. alto</a:t>
            </a:r>
            <a:endParaRPr lang="es-ES_tradnl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" y="4596825"/>
            <a:ext cx="77059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a. Puerto Rico    b. la </a:t>
            </a:r>
            <a:r>
              <a:rPr lang="en-US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escuela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  c. </a:t>
            </a:r>
            <a:r>
              <a:rPr lang="en-US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sincero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5892225"/>
            <a:ext cx="9296399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ES_tradnl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a. Los cursos	    b. José	      c. José y Tomas</a:t>
            </a:r>
            <a:endParaRPr lang="es-ES_tradnl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83730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304800"/>
            <a:ext cx="8839200" cy="6324600"/>
          </a:xfrm>
        </p:spPr>
        <p:txBody>
          <a:bodyPr/>
          <a:lstStyle/>
          <a:p>
            <a:pPr marL="0" indent="0">
              <a:buNone/>
            </a:pPr>
            <a:r>
              <a:rPr lang="es-ES_tradnl" sz="4000" dirty="0" smtClean="0">
                <a:solidFill>
                  <a:srgbClr val="008000"/>
                </a:solidFill>
              </a:rPr>
              <a:t>B. </a:t>
            </a:r>
            <a:r>
              <a:rPr lang="es-ES_tradnl" sz="4000" dirty="0" smtClean="0"/>
              <a:t>Copia y completa con la forma correcta de SER.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4000" dirty="0" smtClean="0"/>
              <a:t>¡Hola! Yo ________ </a:t>
            </a:r>
            <a:r>
              <a:rPr lang="es-ES_tradnl" sz="4000" dirty="0" err="1" smtClean="0"/>
              <a:t>Madela</a:t>
            </a:r>
            <a:r>
              <a:rPr lang="es-ES_tradnl" sz="400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4000" dirty="0" smtClean="0"/>
              <a:t>¿De dónde _______ tú?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4000" dirty="0" smtClean="0"/>
              <a:t>Nosotros ________ amigos.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4000" dirty="0" smtClean="0"/>
              <a:t>¿_______ ustedes alumnos?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4000" dirty="0" smtClean="0"/>
              <a:t>El ______ un alumno muy bueno en español.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4000" dirty="0" smtClean="0"/>
              <a:t>Los cursos ______ interesantes.</a:t>
            </a:r>
            <a:endParaRPr lang="es-ES_tradnl" sz="4000" dirty="0"/>
          </a:p>
        </p:txBody>
      </p:sp>
    </p:spTree>
    <p:extLst>
      <p:ext uri="{BB962C8B-B14F-4D97-AF65-F5344CB8AC3E}">
        <p14:creationId xmlns:p14="http://schemas.microsoft.com/office/powerpoint/2010/main" val="4058230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altLang="en-US" sz="4000" dirty="0" err="1">
                <a:solidFill>
                  <a:srgbClr val="FF0000"/>
                </a:solidFill>
              </a:rPr>
              <a:t>Articulos</a:t>
            </a:r>
            <a:r>
              <a:rPr lang="en-US" altLang="en-US" sz="4000" dirty="0">
                <a:solidFill>
                  <a:srgbClr val="FF0000"/>
                </a:solidFill>
              </a:rPr>
              <a:t> </a:t>
            </a:r>
            <a:r>
              <a:rPr lang="en-US" altLang="en-US" sz="4000" dirty="0" err="1">
                <a:solidFill>
                  <a:srgbClr val="FF0000"/>
                </a:solidFill>
              </a:rPr>
              <a:t>indefinidos</a:t>
            </a:r>
            <a:r>
              <a:rPr lang="en-US" altLang="en-US" sz="4000" dirty="0">
                <a:solidFill>
                  <a:srgbClr val="FF0000"/>
                </a:solidFill>
              </a:rPr>
              <a:t/>
            </a:r>
            <a:br>
              <a:rPr lang="en-US" altLang="en-US" sz="4000" dirty="0">
                <a:solidFill>
                  <a:srgbClr val="FF0000"/>
                </a:solidFill>
              </a:rPr>
            </a:br>
            <a:r>
              <a:rPr lang="en-US" altLang="en-US" sz="3200" i="1" dirty="0">
                <a:solidFill>
                  <a:srgbClr val="FF0000"/>
                </a:solidFill>
              </a:rPr>
              <a:t>(Indefinite Articles)</a:t>
            </a:r>
            <a:endParaRPr lang="en-US" altLang="en-US" sz="4000" dirty="0">
              <a:solidFill>
                <a:srgbClr val="FF0000"/>
              </a:solidFill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447800"/>
            <a:ext cx="8763000" cy="5029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u="sng" dirty="0"/>
              <a:t>A, AN</a:t>
            </a:r>
            <a:r>
              <a:rPr lang="en-US" altLang="en-US" dirty="0"/>
              <a:t> and </a:t>
            </a:r>
            <a:r>
              <a:rPr lang="en-US" altLang="en-US" u="sng" dirty="0"/>
              <a:t>Some</a:t>
            </a:r>
            <a:r>
              <a:rPr lang="en-US" altLang="en-US" dirty="0"/>
              <a:t> are called INDEFINITE ARTICLES. </a:t>
            </a:r>
          </a:p>
          <a:p>
            <a:pPr>
              <a:lnSpc>
                <a:spcPct val="90000"/>
              </a:lnSpc>
            </a:pPr>
            <a:r>
              <a:rPr lang="en-US" altLang="en-US" dirty="0"/>
              <a:t>In Spanish, the singular indefinite articles are UN and UNA.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i="1" dirty="0"/>
              <a:t>What “</a:t>
            </a:r>
            <a:r>
              <a:rPr lang="en-US" altLang="en-US" i="1" dirty="0" err="1"/>
              <a:t>articulo</a:t>
            </a:r>
            <a:r>
              <a:rPr lang="en-US" altLang="en-US" i="1" dirty="0"/>
              <a:t> </a:t>
            </a:r>
            <a:r>
              <a:rPr lang="en-US" altLang="en-US" i="1" dirty="0" err="1"/>
              <a:t>indefinido</a:t>
            </a:r>
            <a:r>
              <a:rPr lang="en-US" altLang="en-US" i="1" dirty="0"/>
              <a:t>” would you use?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dirty="0"/>
              <a:t>		_____ </a:t>
            </a:r>
            <a:r>
              <a:rPr lang="en-US" altLang="en-US" dirty="0" err="1"/>
              <a:t>Libro</a:t>
            </a:r>
            <a:r>
              <a:rPr lang="en-US" altLang="en-US" dirty="0"/>
              <a:t>		_____ </a:t>
            </a:r>
            <a:r>
              <a:rPr lang="en-US" altLang="en-US" dirty="0" err="1"/>
              <a:t>Pluma</a:t>
            </a:r>
            <a:endParaRPr lang="en-US" altLang="en-US" dirty="0"/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dirty="0"/>
              <a:t>		_____ </a:t>
            </a:r>
            <a:r>
              <a:rPr lang="en-US" altLang="en-US" dirty="0" err="1"/>
              <a:t>Alumno</a:t>
            </a:r>
            <a:r>
              <a:rPr lang="en-US" altLang="en-US" dirty="0"/>
              <a:t>	</a:t>
            </a:r>
            <a:r>
              <a:rPr lang="en-US" altLang="en-US" dirty="0" smtClean="0"/>
              <a:t>	_____ </a:t>
            </a:r>
            <a:r>
              <a:rPr lang="en-US" altLang="en-US" dirty="0"/>
              <a:t>Alumna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dirty="0"/>
              <a:t>		_____ </a:t>
            </a:r>
            <a:r>
              <a:rPr lang="en-US" altLang="en-US" dirty="0" err="1"/>
              <a:t>Grado</a:t>
            </a:r>
            <a:r>
              <a:rPr lang="en-US" altLang="en-US" dirty="0"/>
              <a:t>		_____ Nota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dirty="0"/>
              <a:t>		</a:t>
            </a: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1203325" y="38100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 dirty="0">
                <a:solidFill>
                  <a:srgbClr val="008000"/>
                </a:solidFill>
              </a:rPr>
              <a:t>Un</a:t>
            </a:r>
            <a:endParaRPr lang="en-US" altLang="en-US" sz="3400" b="1" dirty="0">
              <a:solidFill>
                <a:srgbClr val="008000"/>
              </a:solidFill>
              <a:cs typeface="Times New Roman" pitchFamily="18" charset="0"/>
            </a:endParaRPr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4800600" y="38100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 dirty="0" err="1">
                <a:solidFill>
                  <a:srgbClr val="008000"/>
                </a:solidFill>
              </a:rPr>
              <a:t>Una</a:t>
            </a:r>
            <a:endParaRPr lang="en-US" altLang="en-US" sz="3400" b="1" dirty="0">
              <a:solidFill>
                <a:srgbClr val="008000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2162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s-ES_tradnl" altLang="en-US" sz="3200" i="1"/>
              <a:t>What “articulo indefinido” would you use?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295400"/>
            <a:ext cx="7772400" cy="48006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 dirty="0"/>
              <a:t>	_____ </a:t>
            </a:r>
            <a:r>
              <a:rPr lang="en-US" altLang="en-US" dirty="0" err="1"/>
              <a:t>Libros</a:t>
            </a:r>
            <a:r>
              <a:rPr lang="en-US" altLang="en-US" dirty="0"/>
              <a:t>	</a:t>
            </a:r>
            <a:r>
              <a:rPr lang="en-US" altLang="en-US" dirty="0" smtClean="0"/>
              <a:t>	_____ </a:t>
            </a:r>
            <a:r>
              <a:rPr lang="en-US" altLang="en-US" dirty="0"/>
              <a:t>Plumas</a:t>
            </a:r>
          </a:p>
          <a:p>
            <a:pPr>
              <a:buFontTx/>
              <a:buNone/>
            </a:pPr>
            <a:r>
              <a:rPr lang="en-US" altLang="en-US" dirty="0"/>
              <a:t>	_____ </a:t>
            </a:r>
            <a:r>
              <a:rPr lang="en-US" altLang="en-US" dirty="0" err="1"/>
              <a:t>Alumnos</a:t>
            </a:r>
            <a:r>
              <a:rPr lang="en-US" altLang="en-US" dirty="0"/>
              <a:t>	_____ </a:t>
            </a:r>
            <a:r>
              <a:rPr lang="en-US" altLang="en-US" dirty="0" err="1"/>
              <a:t>Alumnas</a:t>
            </a:r>
            <a:endParaRPr lang="en-US" altLang="en-US" dirty="0"/>
          </a:p>
          <a:p>
            <a:pPr>
              <a:buFontTx/>
              <a:buNone/>
            </a:pPr>
            <a:r>
              <a:rPr lang="en-US" altLang="en-US" dirty="0"/>
              <a:t>	_____ </a:t>
            </a:r>
            <a:r>
              <a:rPr lang="en-US" altLang="en-US" dirty="0" err="1"/>
              <a:t>Grados</a:t>
            </a:r>
            <a:r>
              <a:rPr lang="en-US" altLang="en-US" dirty="0"/>
              <a:t>	</a:t>
            </a:r>
            <a:r>
              <a:rPr lang="en-US" altLang="en-US" dirty="0" smtClean="0"/>
              <a:t>_____ </a:t>
            </a:r>
            <a:r>
              <a:rPr lang="en-US" altLang="en-US" dirty="0" err="1"/>
              <a:t>Notas</a:t>
            </a:r>
            <a:endParaRPr lang="en-US" altLang="en-US" dirty="0"/>
          </a:p>
          <a:p>
            <a:pPr>
              <a:buFontTx/>
              <a:buNone/>
            </a:pPr>
            <a:endParaRPr lang="en-US" altLang="en-US" dirty="0"/>
          </a:p>
          <a:p>
            <a:pPr>
              <a:buFontTx/>
              <a:buNone/>
            </a:pPr>
            <a:endParaRPr lang="en-US" altLang="en-US" dirty="0"/>
          </a:p>
          <a:p>
            <a:r>
              <a:rPr lang="en-US" altLang="en-US" dirty="0"/>
              <a:t>The plural INDEFINATE ARTICLES in Spanish are __________  and _________.</a:t>
            </a: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914400" y="12192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 dirty="0" err="1">
                <a:solidFill>
                  <a:srgbClr val="008000"/>
                </a:solidFill>
              </a:rPr>
              <a:t>Unos</a:t>
            </a:r>
            <a:endParaRPr lang="en-US" altLang="en-US" sz="3400" b="1" dirty="0">
              <a:solidFill>
                <a:srgbClr val="008000"/>
              </a:solidFill>
              <a:cs typeface="Times New Roman" pitchFamily="18" charset="0"/>
            </a:endParaRPr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4175125" y="12192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 dirty="0" err="1">
                <a:solidFill>
                  <a:srgbClr val="008000"/>
                </a:solidFill>
              </a:rPr>
              <a:t>Unas</a:t>
            </a:r>
            <a:endParaRPr lang="en-US" altLang="en-US" sz="3400" b="1" dirty="0">
              <a:solidFill>
                <a:srgbClr val="008000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9967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39825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Ejercicio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5715000"/>
          </a:xfrm>
        </p:spPr>
        <p:txBody>
          <a:bodyPr/>
          <a:lstStyle/>
          <a:p>
            <a:r>
              <a:rPr lang="es-ES_tradnl" dirty="0" smtClean="0">
                <a:solidFill>
                  <a:srgbClr val="008000"/>
                </a:solidFill>
              </a:rPr>
              <a:t> </a:t>
            </a:r>
            <a:r>
              <a:rPr lang="es-ES_tradnl" dirty="0" smtClean="0"/>
              <a:t>Copia y completa.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______ muchacho es de Guatemala</a:t>
            </a:r>
          </a:p>
          <a:p>
            <a:pPr marL="514350" indent="-514350">
              <a:buFont typeface="+mj-lt"/>
              <a:buAutoNum type="arabicPeriod"/>
            </a:pPr>
            <a:endParaRPr lang="es-ES_tradnl" dirty="0"/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Carlos es _______ amigo sincero.</a:t>
            </a:r>
          </a:p>
          <a:p>
            <a:pPr marL="514350" indent="-514350">
              <a:buFont typeface="+mj-lt"/>
              <a:buAutoNum type="arabicPeriod"/>
            </a:pPr>
            <a:endParaRPr lang="es-ES_tradnl" dirty="0"/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______ escuelas son grandes.</a:t>
            </a:r>
          </a:p>
          <a:p>
            <a:pPr marL="514350" indent="-514350">
              <a:buFont typeface="+mj-lt"/>
              <a:buAutoNum type="arabicPeriod"/>
            </a:pPr>
            <a:endParaRPr lang="es-ES_tradnl" dirty="0"/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Ellas son _______ amigas de Pablo</a:t>
            </a:r>
            <a:endParaRPr lang="es-ES_tradnl" dirty="0"/>
          </a:p>
        </p:txBody>
      </p:sp>
      <p:sp>
        <p:nvSpPr>
          <p:cNvPr id="4" name="TextBox 3"/>
          <p:cNvSpPr txBox="1"/>
          <p:nvPr/>
        </p:nvSpPr>
        <p:spPr>
          <a:xfrm>
            <a:off x="947155" y="2133600"/>
            <a:ext cx="58945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a. El 		b. La		c. Los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60014" y="3377625"/>
            <a:ext cx="57679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a. una	   b. un	     c. unos</a:t>
            </a:r>
            <a:endParaRPr lang="es-ES_tradnl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30925" y="4596825"/>
            <a:ext cx="49936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a. Las	b. Los	  c. La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19200" y="5715000"/>
            <a:ext cx="731520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ES_tradnl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a. </a:t>
            </a:r>
            <a:r>
              <a:rPr lang="es-ES_tradnl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</a:t>
            </a:r>
            <a:r>
              <a:rPr lang="es-ES_tradnl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nas	    b. </a:t>
            </a:r>
            <a:r>
              <a:rPr lang="es-ES_tradnl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</a:t>
            </a:r>
            <a:r>
              <a:rPr lang="es-ES_tradnl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      c. </a:t>
            </a:r>
            <a:r>
              <a:rPr lang="es-ES_tradnl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</a:t>
            </a:r>
            <a:r>
              <a:rPr lang="es-ES_tradnl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</a:t>
            </a:r>
            <a:endParaRPr lang="es-ES_tradnl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82159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Ejercicio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/>
          <a:lstStyle/>
          <a:p>
            <a:r>
              <a:rPr lang="en-US" sz="4000" dirty="0" err="1" smtClean="0"/>
              <a:t>Copia</a:t>
            </a:r>
            <a:r>
              <a:rPr lang="en-US" sz="4000" dirty="0" smtClean="0"/>
              <a:t> y </a:t>
            </a:r>
            <a:r>
              <a:rPr lang="en-US" sz="4000" dirty="0" err="1" smtClean="0"/>
              <a:t>completa</a:t>
            </a:r>
            <a:r>
              <a:rPr lang="en-US" sz="4000" dirty="0" smtClean="0"/>
              <a:t> con la forma </a:t>
            </a:r>
            <a:r>
              <a:rPr lang="en-US" sz="4000" dirty="0" err="1" smtClean="0"/>
              <a:t>correcta</a:t>
            </a:r>
            <a:r>
              <a:rPr lang="en-US" sz="4000" dirty="0" smtClean="0"/>
              <a:t> de los </a:t>
            </a:r>
            <a:r>
              <a:rPr lang="en-US" sz="4000" dirty="0" err="1" smtClean="0"/>
              <a:t>adjetivos</a:t>
            </a:r>
            <a:r>
              <a:rPr lang="en-US" sz="400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4000" dirty="0" smtClean="0"/>
              <a:t>Los </a:t>
            </a:r>
            <a:r>
              <a:rPr lang="en-US" sz="4000" dirty="0" err="1" smtClean="0"/>
              <a:t>alumnos</a:t>
            </a:r>
            <a:r>
              <a:rPr lang="en-US" sz="4000" dirty="0" smtClean="0"/>
              <a:t> son __________ y ________. (</a:t>
            </a:r>
            <a:r>
              <a:rPr lang="en-US" sz="4000" dirty="0" err="1" smtClean="0"/>
              <a:t>inteligente</a:t>
            </a:r>
            <a:r>
              <a:rPr lang="en-US" sz="4000" dirty="0" smtClean="0"/>
              <a:t>, </a:t>
            </a:r>
            <a:r>
              <a:rPr lang="en-US" sz="4000" dirty="0" err="1" smtClean="0"/>
              <a:t>bueno</a:t>
            </a:r>
            <a:r>
              <a:rPr lang="en-US" sz="4000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4000" dirty="0" smtClean="0"/>
              <a:t>La </a:t>
            </a:r>
            <a:r>
              <a:rPr lang="en-US" sz="4000" dirty="0" err="1" smtClean="0"/>
              <a:t>amiga</a:t>
            </a:r>
            <a:r>
              <a:rPr lang="en-US" sz="4000" dirty="0" smtClean="0"/>
              <a:t> de Pablo </a:t>
            </a:r>
            <a:r>
              <a:rPr lang="en-US" sz="4000" dirty="0" err="1" smtClean="0"/>
              <a:t>es</a:t>
            </a:r>
            <a:r>
              <a:rPr lang="en-US" sz="4000" dirty="0" smtClean="0"/>
              <a:t> _______. (</a:t>
            </a:r>
            <a:r>
              <a:rPr lang="en-US" sz="4000" dirty="0" err="1" smtClean="0"/>
              <a:t>rubio</a:t>
            </a:r>
            <a:r>
              <a:rPr lang="en-US" sz="4000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4000" dirty="0" smtClean="0"/>
              <a:t>Los </a:t>
            </a:r>
            <a:r>
              <a:rPr lang="en-US" sz="4000" dirty="0" err="1" smtClean="0"/>
              <a:t>cursos</a:t>
            </a:r>
            <a:r>
              <a:rPr lang="en-US" sz="4000" dirty="0" smtClean="0"/>
              <a:t> son _________. (</a:t>
            </a:r>
            <a:r>
              <a:rPr lang="en-US" sz="4000" dirty="0" err="1" smtClean="0"/>
              <a:t>dificil</a:t>
            </a:r>
            <a:r>
              <a:rPr lang="en-US" sz="4000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009723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294</Words>
  <Application>Microsoft Office PowerPoint</Application>
  <PresentationFormat>On-screen Show (4:3)</PresentationFormat>
  <Paragraphs>67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Default Design</vt:lpstr>
      <vt:lpstr>Me llamo ____________         Clase 702 La fecha es el 30 de septiembre del 2013</vt:lpstr>
      <vt:lpstr>Practica</vt:lpstr>
      <vt:lpstr>PowerPoint Presentation</vt:lpstr>
      <vt:lpstr>Articulos indefinidos (Indefinite Articles)</vt:lpstr>
      <vt:lpstr>What “articulo indefinido” would you use?</vt:lpstr>
      <vt:lpstr>Ejercicio</vt:lpstr>
      <vt:lpstr>Ejercicio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         Clase 11 IM La fecha es el 18 de enero del 2010</dc:title>
  <dc:creator>Helen Zumaeta</dc:creator>
  <cp:lastModifiedBy>Helen Zumaeta</cp:lastModifiedBy>
  <cp:revision>19</cp:revision>
  <dcterms:created xsi:type="dcterms:W3CDTF">2011-01-18T02:17:50Z</dcterms:created>
  <dcterms:modified xsi:type="dcterms:W3CDTF">2013-09-30T21:52:51Z</dcterms:modified>
</cp:coreProperties>
</file>